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B8024-833D-4056-9C12-58FC88D3E3E4}" type="datetimeFigureOut">
              <a:rPr lang="es-AR" smtClean="0"/>
              <a:pPr/>
              <a:t>29/02/2016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51CBC-121C-40B9-B840-7F021B8C984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5217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51CBC-121C-40B9-B840-7F021B8C9848}" type="slidenum">
              <a:rPr lang="es-AR" smtClean="0"/>
              <a:pPr/>
              <a:t>3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4B189B-44A7-4C62-BBDA-54A89ED85AED}" type="datetimeFigureOut">
              <a:rPr lang="es-AR" smtClean="0"/>
              <a:pPr/>
              <a:t>29/02/2016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28781A-A8BC-4861-AB08-9940E45CC52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B189B-44A7-4C62-BBDA-54A89ED85AED}" type="datetimeFigureOut">
              <a:rPr lang="es-AR" smtClean="0"/>
              <a:pPr/>
              <a:t>29/02/2016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8781A-A8BC-4861-AB08-9940E45CC52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B189B-44A7-4C62-BBDA-54A89ED85AED}" type="datetimeFigureOut">
              <a:rPr lang="es-AR" smtClean="0"/>
              <a:pPr/>
              <a:t>29/02/2016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8781A-A8BC-4861-AB08-9940E45CC52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B189B-44A7-4C62-BBDA-54A89ED85AED}" type="datetimeFigureOut">
              <a:rPr lang="es-AR" smtClean="0"/>
              <a:pPr/>
              <a:t>29/02/2016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8781A-A8BC-4861-AB08-9940E45CC524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B189B-44A7-4C62-BBDA-54A89ED85AED}" type="datetimeFigureOut">
              <a:rPr lang="es-AR" smtClean="0"/>
              <a:pPr/>
              <a:t>29/02/2016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8781A-A8BC-4861-AB08-9940E45CC524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B189B-44A7-4C62-BBDA-54A89ED85AED}" type="datetimeFigureOut">
              <a:rPr lang="es-AR" smtClean="0"/>
              <a:pPr/>
              <a:t>29/02/2016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8781A-A8BC-4861-AB08-9940E45CC524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B189B-44A7-4C62-BBDA-54A89ED85AED}" type="datetimeFigureOut">
              <a:rPr lang="es-AR" smtClean="0"/>
              <a:pPr/>
              <a:t>29/02/2016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8781A-A8BC-4861-AB08-9940E45CC52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B189B-44A7-4C62-BBDA-54A89ED85AED}" type="datetimeFigureOut">
              <a:rPr lang="es-AR" smtClean="0"/>
              <a:pPr/>
              <a:t>29/02/2016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8781A-A8BC-4861-AB08-9940E45CC524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B189B-44A7-4C62-BBDA-54A89ED85AED}" type="datetimeFigureOut">
              <a:rPr lang="es-AR" smtClean="0"/>
              <a:pPr/>
              <a:t>29/02/2016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8781A-A8BC-4861-AB08-9940E45CC52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04B189B-44A7-4C62-BBDA-54A89ED85AED}" type="datetimeFigureOut">
              <a:rPr lang="es-AR" smtClean="0"/>
              <a:pPr/>
              <a:t>29/02/2016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28781A-A8BC-4861-AB08-9940E45CC52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4B189B-44A7-4C62-BBDA-54A89ED85AED}" type="datetimeFigureOut">
              <a:rPr lang="es-AR" smtClean="0"/>
              <a:pPr/>
              <a:t>29/02/2016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28781A-A8BC-4861-AB08-9940E45CC524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04B189B-44A7-4C62-BBDA-54A89ED85AED}" type="datetimeFigureOut">
              <a:rPr lang="es-AR" smtClean="0"/>
              <a:pPr/>
              <a:t>29/02/2016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B28781A-A8BC-4861-AB08-9940E45CC524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584175"/>
          </a:xfrm>
        </p:spPr>
        <p:txBody>
          <a:bodyPr/>
          <a:lstStyle/>
          <a:p>
            <a:r>
              <a:rPr lang="es-AR" b="1" dirty="0" smtClean="0"/>
              <a:t>Resolución 4043/09</a:t>
            </a:r>
            <a:endParaRPr lang="es-AR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</p:spPr>
        <p:txBody>
          <a:bodyPr/>
          <a:lstStyle/>
          <a:p>
            <a:r>
              <a:rPr lang="es-AR" b="1" dirty="0" smtClean="0">
                <a:solidFill>
                  <a:srgbClr val="00B050"/>
                </a:solidFill>
              </a:rPr>
              <a:t>REGIMEN ACADÉMICO INSTITUCIONAL</a:t>
            </a:r>
            <a:endParaRPr lang="es-A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45638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s-AR" sz="3600" dirty="0" smtClean="0"/>
              <a:t>La institución organizará </a:t>
            </a:r>
            <a:r>
              <a:rPr lang="es-AR" sz="3600" b="1" dirty="0" smtClean="0"/>
              <a:t>TRES</a:t>
            </a:r>
            <a:r>
              <a:rPr lang="es-AR" sz="3600" dirty="0" smtClean="0"/>
              <a:t> turnos al año, en noviembre/Diciembre, Febrero/Marzo y Julio/Agosto, con un mínimo de </a:t>
            </a:r>
            <a:r>
              <a:rPr lang="es-AR" sz="3600" b="1" dirty="0" smtClean="0"/>
              <a:t>CINCO </a:t>
            </a:r>
            <a:r>
              <a:rPr lang="es-AR" sz="3600" dirty="0" smtClean="0"/>
              <a:t>llamados anuales, distribuidos en los tres turnos mencionados</a:t>
            </a:r>
          </a:p>
          <a:p>
            <a:pPr>
              <a:buNone/>
            </a:pPr>
            <a:r>
              <a:rPr lang="es-AR" dirty="0"/>
              <a:t> </a:t>
            </a:r>
            <a:r>
              <a:rPr lang="es-AR" dirty="0" smtClean="0"/>
              <a:t>   </a:t>
            </a: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>
                <a:solidFill>
                  <a:srgbClr val="00B050"/>
                </a:solidFill>
              </a:rPr>
              <a:t>¿</a:t>
            </a:r>
            <a:r>
              <a:rPr lang="es-AR" b="1" dirty="0" smtClean="0">
                <a:solidFill>
                  <a:srgbClr val="00B050"/>
                </a:solidFill>
              </a:rPr>
              <a:t>Cómo se organizan los turnos de acreditación final?</a:t>
            </a:r>
            <a:endParaRPr lang="es-A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AR" dirty="0" smtClean="0"/>
              <a:t>El Instituto podrá definir en el Plan de Evaluación </a:t>
            </a:r>
            <a:r>
              <a:rPr lang="es-AR" dirty="0" err="1" smtClean="0"/>
              <a:t>Instituc</a:t>
            </a:r>
            <a:r>
              <a:rPr lang="es-AR" dirty="0" smtClean="0"/>
              <a:t>. De los Aprendizajes el </a:t>
            </a:r>
            <a:r>
              <a:rPr lang="es-AR" dirty="0" err="1" smtClean="0"/>
              <a:t>sist</a:t>
            </a:r>
            <a:r>
              <a:rPr lang="es-AR" dirty="0" smtClean="0"/>
              <a:t>. De acreditación sin Examen final que no podrá exceder el 30% de unidades curriculares previstas por año. Las propuestas de los docentes se considerarán en el </a:t>
            </a:r>
            <a:r>
              <a:rPr lang="es-AR" b="1" dirty="0" smtClean="0"/>
              <a:t>CAI.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Promedio final de calificación deberá ser de 7 puntos o más.</a:t>
            </a: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>
                <a:solidFill>
                  <a:srgbClr val="00B050"/>
                </a:solidFill>
              </a:rPr>
              <a:t>De la Acreditación sin examen final</a:t>
            </a:r>
            <a:endParaRPr lang="es-A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AR" dirty="0" smtClean="0"/>
              <a:t>Deberán rendir con la propuesta pedagógica vigente al momento de la inscripción, en las instancias de acreditación final previstas, correspondientes al período en que se registraron como libres.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Le evaluación final tendrá una instancia escrita y una oral. Se deberá aprobar la escrita para pasar a la oral.</a:t>
            </a:r>
          </a:p>
          <a:p>
            <a:pPr>
              <a:buFont typeface="Wingdings" pitchFamily="2" charset="2"/>
              <a:buChar char="Ø"/>
            </a:pP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>
                <a:solidFill>
                  <a:srgbClr val="00B050"/>
                </a:solidFill>
              </a:rPr>
              <a:t>Régimen de estudiantes libres</a:t>
            </a:r>
            <a:endParaRPr lang="es-A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AR" dirty="0" smtClean="0"/>
              <a:t>La aprobación de la cursada tendrá una validez de </a:t>
            </a:r>
            <a:r>
              <a:rPr lang="es-AR" b="1" dirty="0" smtClean="0"/>
              <a:t>5</a:t>
            </a:r>
            <a:r>
              <a:rPr lang="es-AR" dirty="0" smtClean="0"/>
              <a:t> años.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Pasados dos años de la aprobación de la cursada, la evaluación final se ajustará a la propuesta de cátedra vigente al momento de la presentación del estudiante a la instancia de acreditación.</a:t>
            </a: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>
                <a:solidFill>
                  <a:srgbClr val="00B050"/>
                </a:solidFill>
              </a:rPr>
              <a:t>Validez de la cursada</a:t>
            </a:r>
            <a:endParaRPr lang="es-A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3456384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  Pueden ser: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 total </a:t>
            </a:r>
            <a:endParaRPr lang="es-AR" dirty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parcial. En equivalencia parcial se implementará un trayecto de actualización de saberes.</a:t>
            </a: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>
                <a:solidFill>
                  <a:srgbClr val="00B050"/>
                </a:solidFill>
              </a:rPr>
              <a:t>Equivalencias</a:t>
            </a:r>
            <a:endParaRPr lang="es-A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s-AR" dirty="0" smtClean="0"/>
              <a:t>Presentar nota firmada en secretaria de la institución antes del 31 de mayo el reconocimiento de equivalencias de unidades curriculares.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Acompañar solicitud con certificado analítico, programas completos. </a:t>
            </a:r>
          </a:p>
          <a:p>
            <a:pPr>
              <a:buFont typeface="Wingdings" pitchFamily="2" charset="2"/>
              <a:buChar char="Ø"/>
            </a:pPr>
            <a:r>
              <a:rPr lang="es-AR" b="1" dirty="0" smtClean="0"/>
              <a:t>Cursar la unidad curricular </a:t>
            </a:r>
            <a:r>
              <a:rPr lang="es-AR" dirty="0" smtClean="0"/>
              <a:t>cuya aprobación solicita por equivalencia hasta que se le notifique fehacientemente que ha sido otorgada.</a:t>
            </a: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>
                <a:solidFill>
                  <a:srgbClr val="00B050"/>
                </a:solidFill>
              </a:rPr>
              <a:t>Condiciones para solicitar equivalencias</a:t>
            </a:r>
            <a:endParaRPr lang="es-A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El Régimen académico  incorpora los siguientes componentes: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Ingreso</a:t>
            </a:r>
          </a:p>
          <a:p>
            <a:pPr>
              <a:buNone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Trayectoria formativa</a:t>
            </a:r>
          </a:p>
          <a:p>
            <a:pPr>
              <a:buNone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Permanencia y promoción</a:t>
            </a: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Obligatorio para todos los institutos</a:t>
            </a:r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s-AR" sz="3600" dirty="0" smtClean="0"/>
              <a:t>Condición para la permanencia como estudiante regular:</a:t>
            </a:r>
          </a:p>
          <a:p>
            <a:pPr>
              <a:buFont typeface="Wingdings" pitchFamily="2" charset="2"/>
              <a:buChar char="Ø"/>
            </a:pPr>
            <a:r>
              <a:rPr lang="es-AR" sz="3600" dirty="0" smtClean="0"/>
              <a:t> Acreditar al menos 1 (</a:t>
            </a:r>
            <a:r>
              <a:rPr lang="es-AR" sz="3600" b="1" dirty="0" smtClean="0"/>
              <a:t>una)</a:t>
            </a:r>
            <a:r>
              <a:rPr lang="es-AR" sz="3600" dirty="0" smtClean="0"/>
              <a:t> unidad curricular por año calendario.</a:t>
            </a:r>
          </a:p>
          <a:p>
            <a:pPr>
              <a:buFont typeface="Wingdings" pitchFamily="2" charset="2"/>
              <a:buChar char="Ø"/>
            </a:pPr>
            <a:r>
              <a:rPr lang="es-AR" sz="3600" dirty="0"/>
              <a:t> </a:t>
            </a:r>
            <a:r>
              <a:rPr lang="es-AR" sz="3600" dirty="0" smtClean="0"/>
              <a:t>Renovar inscripción como estudiante anualmente.</a:t>
            </a:r>
          </a:p>
          <a:p>
            <a:pPr>
              <a:buFont typeface="Wingdings" pitchFamily="2" charset="2"/>
              <a:buChar char="Ø"/>
            </a:pPr>
            <a:r>
              <a:rPr lang="es-AR" sz="3600" dirty="0"/>
              <a:t> </a:t>
            </a:r>
            <a:r>
              <a:rPr lang="es-AR" sz="3600" dirty="0" smtClean="0"/>
              <a:t>Cumplir con porcentaje de asistencia según régimen adoptado.</a:t>
            </a:r>
            <a:endParaRPr lang="es-AR" sz="36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b="1" dirty="0" smtClean="0">
                <a:solidFill>
                  <a:srgbClr val="00B050"/>
                </a:solidFill>
              </a:rPr>
              <a:t>Permanencia y promoción</a:t>
            </a:r>
            <a:endParaRPr lang="es-A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AR" dirty="0" smtClean="0"/>
              <a:t>La promoción se realizará por cada unidad curricular.</a:t>
            </a:r>
          </a:p>
          <a:p>
            <a:pPr>
              <a:buFont typeface="Wingdings" pitchFamily="2" charset="2"/>
              <a:buChar char="Ø"/>
            </a:pPr>
            <a:r>
              <a:rPr lang="es-AR" dirty="0"/>
              <a:t> </a:t>
            </a:r>
            <a:r>
              <a:rPr lang="es-AR" dirty="0" smtClean="0"/>
              <a:t>El trayecto de Evaluación comprenderá </a:t>
            </a:r>
            <a:r>
              <a:rPr lang="es-AR" b="1" dirty="0" smtClean="0"/>
              <a:t>instancias de seguimiento a lo largo de la cursada </a:t>
            </a:r>
            <a:r>
              <a:rPr lang="es-AR" dirty="0" smtClean="0"/>
              <a:t>y una instancia final de cierre.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Para acreditar cada unidad curricular, el estudiante deberá obtener una calificación de </a:t>
            </a:r>
            <a:r>
              <a:rPr lang="es-AR" b="1" dirty="0" smtClean="0"/>
              <a:t>4 o más </a:t>
            </a:r>
            <a:r>
              <a:rPr lang="es-AR" dirty="0" smtClean="0"/>
              <a:t>puntos para acreditar </a:t>
            </a:r>
            <a:r>
              <a:rPr lang="es-AR" b="1" dirty="0" smtClean="0"/>
              <a:t>con examen final</a:t>
            </a:r>
            <a:r>
              <a:rPr lang="es-AR" dirty="0" smtClean="0"/>
              <a:t>, y </a:t>
            </a:r>
            <a:r>
              <a:rPr lang="es-AR" b="1" dirty="0" smtClean="0"/>
              <a:t>7</a:t>
            </a:r>
            <a:r>
              <a:rPr lang="es-AR" dirty="0" smtClean="0"/>
              <a:t> o más , </a:t>
            </a:r>
            <a:r>
              <a:rPr lang="es-AR" b="1" dirty="0" smtClean="0"/>
              <a:t>sin examen final</a:t>
            </a:r>
            <a:r>
              <a:rPr lang="es-AR" dirty="0" smtClean="0"/>
              <a:t>.</a:t>
            </a: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>
                <a:solidFill>
                  <a:srgbClr val="00B050"/>
                </a:solidFill>
              </a:rPr>
              <a:t>Para tener en cuenta</a:t>
            </a:r>
            <a:endParaRPr lang="es-A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z="3600" dirty="0" smtClean="0"/>
              <a:t>Deben </a:t>
            </a:r>
            <a:r>
              <a:rPr lang="es-AR" sz="3600" b="1" dirty="0" smtClean="0"/>
              <a:t>entregar</a:t>
            </a:r>
            <a:r>
              <a:rPr lang="es-AR" sz="3600" dirty="0" smtClean="0"/>
              <a:t> a los estudiantes, al iniciar el curso, el </a:t>
            </a:r>
            <a:r>
              <a:rPr lang="es-AR" sz="3600" b="1" dirty="0" smtClean="0"/>
              <a:t>proyecto de unidad curricular </a:t>
            </a:r>
            <a:r>
              <a:rPr lang="es-AR" sz="3600" dirty="0" smtClean="0"/>
              <a:t>que de cuenta de los trabajos prácticos y evaluaciones previstos, con los  criterios de aprobación. Realizar devolución personal de resultados de evaluaciones</a:t>
            </a:r>
            <a:r>
              <a:rPr lang="es-AR" dirty="0" smtClean="0"/>
              <a:t>.</a:t>
            </a: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>
                <a:solidFill>
                  <a:srgbClr val="00B050"/>
                </a:solidFill>
              </a:rPr>
              <a:t>ATENCION PROFES!</a:t>
            </a:r>
            <a:endParaRPr lang="es-A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AR" u="sng" dirty="0" smtClean="0"/>
              <a:t>Requerimientos para cursada presencial</a:t>
            </a:r>
          </a:p>
          <a:p>
            <a:pPr>
              <a:buFont typeface="Wingdings" pitchFamily="2" charset="2"/>
              <a:buChar char="Ø"/>
            </a:pPr>
            <a:r>
              <a:rPr lang="es-AR" dirty="0"/>
              <a:t> </a:t>
            </a:r>
            <a:r>
              <a:rPr lang="es-AR" dirty="0" smtClean="0"/>
              <a:t>Asistencia del 60% de clases de unidades curriculares y no menos del 80% de asistencia a prácticas de campo docente y profesional.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Aprobación de instancias de evaluación de </a:t>
            </a:r>
            <a:r>
              <a:rPr lang="es-AR" b="1" dirty="0" smtClean="0"/>
              <a:t>4</a:t>
            </a:r>
            <a:r>
              <a:rPr lang="es-AR" dirty="0" smtClean="0"/>
              <a:t> puntos para acreditación </a:t>
            </a:r>
            <a:r>
              <a:rPr lang="es-AR" b="1" dirty="0" smtClean="0"/>
              <a:t>con examen final </a:t>
            </a:r>
            <a:r>
              <a:rPr lang="es-AR" dirty="0" smtClean="0"/>
              <a:t>y de </a:t>
            </a:r>
            <a:r>
              <a:rPr lang="es-AR" b="1" dirty="0" smtClean="0"/>
              <a:t>7</a:t>
            </a:r>
            <a:r>
              <a:rPr lang="es-AR" dirty="0" smtClean="0"/>
              <a:t> para promoción </a:t>
            </a:r>
            <a:r>
              <a:rPr lang="es-AR" b="1" dirty="0" smtClean="0"/>
              <a:t>sin examen final</a:t>
            </a:r>
            <a:r>
              <a:rPr lang="es-AR" dirty="0" smtClean="0"/>
              <a:t>.</a:t>
            </a:r>
          </a:p>
          <a:p>
            <a:pPr>
              <a:buNone/>
            </a:pPr>
            <a:r>
              <a:rPr lang="es-AR" dirty="0" smtClean="0"/>
              <a:t>Se puede reducir porcentaje de asistencia si el </a:t>
            </a:r>
            <a:r>
              <a:rPr lang="es-AR" b="1" dirty="0" smtClean="0"/>
              <a:t>CAI</a:t>
            </a:r>
            <a:r>
              <a:rPr lang="es-AR" dirty="0" smtClean="0"/>
              <a:t>  considera justificadas las inasistencias.</a:t>
            </a: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>
                <a:solidFill>
                  <a:srgbClr val="00B050"/>
                </a:solidFill>
              </a:rPr>
              <a:t>MODALIDAD DE CURSADA</a:t>
            </a:r>
            <a:endParaRPr lang="es-A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AR" dirty="0" smtClean="0"/>
              <a:t>Al inicio de cada ciclo lectivo el estudiante podrá inscribirse como libre en un </a:t>
            </a:r>
            <a:r>
              <a:rPr lang="es-AR" b="1" dirty="0" smtClean="0"/>
              <a:t>30%</a:t>
            </a:r>
            <a:r>
              <a:rPr lang="es-AR" dirty="0" smtClean="0"/>
              <a:t> de las unidades curriculares con </a:t>
            </a:r>
            <a:r>
              <a:rPr lang="es-AR" b="1" dirty="0" smtClean="0"/>
              <a:t>formato materia </a:t>
            </a:r>
            <a:r>
              <a:rPr lang="es-AR" dirty="0" smtClean="0"/>
              <a:t>establecidas por año en el diseño curricular.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En caso que los estudiantes hayan cursado una unidad curricular con modalidad presencial y deban cursarla de nuevo en el ciclo lectivo siguiente, podrán optar por este régimen </a:t>
            </a:r>
            <a:r>
              <a:rPr lang="es-AR" b="1" dirty="0" smtClean="0"/>
              <a:t>independientemente del porcentaje establecido</a:t>
            </a:r>
            <a:r>
              <a:rPr lang="es-AR" dirty="0" smtClean="0"/>
              <a:t>.</a:t>
            </a: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>
                <a:solidFill>
                  <a:srgbClr val="00B050"/>
                </a:solidFill>
              </a:rPr>
              <a:t>REGIMEN DE ESTUDIANTE LIBRE</a:t>
            </a:r>
            <a:endParaRPr lang="es-A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374441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AR" dirty="0" smtClean="0"/>
              <a:t>Talleres  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Seminarios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Ateneos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Campos de la Práctica Docente y de la Práctica Profesional.</a:t>
            </a: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>
                <a:solidFill>
                  <a:srgbClr val="00B050"/>
                </a:solidFill>
              </a:rPr>
              <a:t>¿</a:t>
            </a:r>
            <a:r>
              <a:rPr lang="es-AR" b="1" dirty="0" smtClean="0">
                <a:solidFill>
                  <a:srgbClr val="00B050"/>
                </a:solidFill>
              </a:rPr>
              <a:t>Qué espacios quedan exceptuados?</a:t>
            </a:r>
            <a:endParaRPr lang="es-A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Aprobación de la cursada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Aprobación de unidades curriculares determinadas como correlativas en los planes de estudio.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Aprobación de un examen final ante </a:t>
            </a:r>
            <a:r>
              <a:rPr lang="es-AR" b="1" dirty="0" smtClean="0"/>
              <a:t>comisión</a:t>
            </a:r>
            <a:r>
              <a:rPr lang="es-AR" dirty="0" smtClean="0"/>
              <a:t> </a:t>
            </a:r>
            <a:r>
              <a:rPr lang="es-AR" b="1" dirty="0" smtClean="0"/>
              <a:t>evaluadora presidida por el profesor de la unidad curricular e integrada como mínimo por un miembro más.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/>
              <a:t>Nota de aprobación será de 4 o más </a:t>
            </a:r>
            <a:r>
              <a:rPr lang="es-AR" b="1" dirty="0" smtClean="0"/>
              <a:t>SIN </a:t>
            </a:r>
            <a:r>
              <a:rPr lang="es-AR" dirty="0" smtClean="0"/>
              <a:t>centésimos.</a:t>
            </a:r>
          </a:p>
          <a:p>
            <a:pPr>
              <a:buFont typeface="Wingdings" pitchFamily="2" charset="2"/>
              <a:buChar char="Ø"/>
            </a:pPr>
            <a:endParaRPr lang="es-AR" b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>
                <a:solidFill>
                  <a:srgbClr val="00B050"/>
                </a:solidFill>
              </a:rPr>
              <a:t>Condiciones para Acreditación con examen final</a:t>
            </a:r>
            <a:endParaRPr lang="es-A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225</TotalTime>
  <Words>682</Words>
  <Application>Microsoft Office PowerPoint</Application>
  <PresentationFormat>Presentación en pantalla (4:3)</PresentationFormat>
  <Paragraphs>60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Concurrencia</vt:lpstr>
      <vt:lpstr>Resolución 4043/09</vt:lpstr>
      <vt:lpstr>Obligatorio para todos los institutos</vt:lpstr>
      <vt:lpstr>Permanencia y promoción</vt:lpstr>
      <vt:lpstr>Para tener en cuenta</vt:lpstr>
      <vt:lpstr>ATENCION PROFES!</vt:lpstr>
      <vt:lpstr>MODALIDAD DE CURSADA</vt:lpstr>
      <vt:lpstr>REGIMEN DE ESTUDIANTE LIBRE</vt:lpstr>
      <vt:lpstr>¿Qué espacios quedan exceptuados?</vt:lpstr>
      <vt:lpstr>Condiciones para Acreditación con examen final</vt:lpstr>
      <vt:lpstr>¿Cómo se organizan los turnos de acreditación final?</vt:lpstr>
      <vt:lpstr>De la Acreditación sin examen final</vt:lpstr>
      <vt:lpstr>Régimen de estudiantes libres</vt:lpstr>
      <vt:lpstr>Validez de la cursada</vt:lpstr>
      <vt:lpstr>Equivalencias</vt:lpstr>
      <vt:lpstr>Condiciones para solicitar equivalencias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Resolución 4043/09</dc:title>
  <dc:creator>Escuela</dc:creator>
  <cp:lastModifiedBy>Usuario</cp:lastModifiedBy>
  <cp:revision>25</cp:revision>
  <dcterms:created xsi:type="dcterms:W3CDTF">2015-02-19T20:57:33Z</dcterms:created>
  <dcterms:modified xsi:type="dcterms:W3CDTF">2016-02-29T11:52:10Z</dcterms:modified>
</cp:coreProperties>
</file>